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79" r:id="rId11"/>
    <p:sldId id="275" r:id="rId12"/>
    <p:sldId id="276" r:id="rId13"/>
    <p:sldId id="281" r:id="rId14"/>
    <p:sldId id="28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73D99F-9FD2-4128-9B4A-66AFD787D0A9}" type="datetimeFigureOut">
              <a:rPr lang="pl-PL"/>
              <a:pPr>
                <a:defRPr/>
              </a:pPr>
              <a:t>17.09.2019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D5AB82A-F3C6-4482-9A17-2A920B88DC0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1843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6C949FE-38CB-4E1E-9BD9-1FEC98DDCA66}" type="slidenum">
              <a:rPr lang="pl-PL" smtClean="0"/>
              <a:pPr/>
              <a:t>9</a:t>
            </a:fld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F9FA6-7285-4971-9D87-5AD983AAF1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32F01-608A-45AB-9AE5-E070FCEC9E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AA0E6-D6D1-4B67-9A4C-374E2313760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6E63-7B37-4184-9707-61149492DF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F7D9-041E-430E-BDFE-393FE7AEC7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BDA5B-C04F-424F-AFF0-491E4635F83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A96A9-92CB-4795-9F88-97006145B0F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B93BF-737A-4D1D-BEA3-6DFAAD3F219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0D469-C074-4199-B690-3A0F73C06F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ED1F6-5426-47ED-A987-BA5403EA2A5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47EFA-29FF-4D3A-8E15-986DF4CAB61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FD4DD44-D556-4E8E-9192-BE03CB2EAC5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09120"/>
            <a:ext cx="7772400" cy="1152128"/>
          </a:xfrm>
        </p:spPr>
        <p:txBody>
          <a:bodyPr/>
          <a:lstStyle/>
          <a:p>
            <a:pPr eaLnBrk="1" hangingPunct="1"/>
            <a:r>
              <a:rPr lang="pl-PL" sz="8800" b="1" dirty="0" smtClean="0">
                <a:solidFill>
                  <a:srgbClr val="C00000"/>
                </a:solidFill>
              </a:rPr>
              <a:t>Matura 2020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589240"/>
            <a:ext cx="6400800" cy="936104"/>
          </a:xfrm>
        </p:spPr>
        <p:txBody>
          <a:bodyPr/>
          <a:lstStyle/>
          <a:p>
            <a:pPr eaLnBrk="1" hangingPunct="1"/>
            <a:r>
              <a:rPr lang="pl-PL" sz="5400" b="1" dirty="0" smtClean="0"/>
              <a:t>Procedury i terminy.</a:t>
            </a:r>
          </a:p>
        </p:txBody>
      </p:sp>
      <p:pic>
        <p:nvPicPr>
          <p:cNvPr id="4" name="Obraz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0"/>
            <a:ext cx="4371975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Strony dla maturzystów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4800" b="1" dirty="0" err="1" smtClean="0"/>
              <a:t>www.oke.poznan.pl</a:t>
            </a:r>
            <a:endParaRPr lang="pl-PL" sz="4800" b="1" dirty="0" smtClean="0"/>
          </a:p>
          <a:p>
            <a:pPr>
              <a:buNone/>
            </a:pPr>
            <a:endParaRPr lang="pl-PL" sz="4800" b="1" dirty="0" smtClean="0"/>
          </a:p>
          <a:p>
            <a:r>
              <a:rPr lang="pl-PL" sz="4800" b="1" dirty="0" err="1" smtClean="0"/>
              <a:t>www.cke.edu.pl</a:t>
            </a:r>
            <a:endParaRPr lang="pl-PL" sz="4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1835696" y="404664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rgbClr val="FF0000"/>
                </a:solidFill>
              </a:rPr>
              <a:t>Terminy egzaminu maturalnego 2020</a:t>
            </a:r>
            <a:endParaRPr lang="pl-PL" sz="36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912759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669" y="0"/>
            <a:ext cx="9165669" cy="6841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32" y="0"/>
            <a:ext cx="91480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8640"/>
            <a:ext cx="5256584" cy="5316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le tekstowe 2"/>
          <p:cNvSpPr txBox="1"/>
          <p:nvPr/>
        </p:nvSpPr>
        <p:spPr>
          <a:xfrm>
            <a:off x="1403648" y="5733256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 smtClean="0">
                <a:solidFill>
                  <a:srgbClr val="C00000"/>
                </a:solidFill>
              </a:rPr>
              <a:t>Dziękujemy za uwagę</a:t>
            </a:r>
            <a:endParaRPr lang="pl-PL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7918648" cy="1411560"/>
          </a:xfrm>
        </p:spPr>
        <p:txBody>
          <a:bodyPr/>
          <a:lstStyle/>
          <a:p>
            <a:pPr eaLnBrk="1" hangingPunct="1"/>
            <a:r>
              <a:rPr lang="pl-PL" sz="2800" b="1" dirty="0" smtClean="0">
                <a:cs typeface="Times New Roman" pitchFamily="18" charset="0"/>
              </a:rPr>
              <a:t>  </a:t>
            </a:r>
            <a:br>
              <a:rPr lang="pl-PL" sz="2800" b="1" dirty="0" smtClean="0">
                <a:cs typeface="Times New Roman" pitchFamily="18" charset="0"/>
              </a:rPr>
            </a:br>
            <a:r>
              <a:rPr lang="pl-PL" sz="2800" b="1" dirty="0" smtClean="0">
                <a:cs typeface="Times New Roman" pitchFamily="18" charset="0"/>
              </a:rPr>
              <a:t>Egzamin maturalny składa się z części ustnej oraz części pisemnej. Egzamin maturalny obejmuje następujące przedmioty obowiązkowe:</a:t>
            </a:r>
            <a:r>
              <a:rPr lang="pl-PL" sz="2800" dirty="0" smtClean="0">
                <a:cs typeface="Times New Roman" pitchFamily="18" charset="0"/>
              </a:rPr>
              <a:t/>
            </a:r>
            <a:br>
              <a:rPr lang="pl-PL" sz="2800" dirty="0" smtClean="0">
                <a:cs typeface="Times New Roman" pitchFamily="18" charset="0"/>
              </a:rPr>
            </a:br>
            <a:endParaRPr lang="pl-PL" sz="2800" dirty="0" smtClean="0"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062664" cy="4752528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1.     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W części ustnej: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         a</a:t>
            </a:r>
            <a:r>
              <a:rPr lang="pl-PL" b="1" dirty="0" smtClean="0">
                <a:cs typeface="Times New Roman" pitchFamily="18" charset="0"/>
              </a:rPr>
              <a:t>)      język polski,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         b</a:t>
            </a:r>
            <a:r>
              <a:rPr lang="pl-PL" b="1" dirty="0" smtClean="0">
                <a:cs typeface="Times New Roman" pitchFamily="18" charset="0"/>
              </a:rPr>
              <a:t>)      język obcy nowożytny,</a:t>
            </a:r>
          </a:p>
          <a:p>
            <a:pPr algn="just" eaLnBrk="1" hangingPunct="1">
              <a:buFontTx/>
              <a:buNone/>
            </a:pPr>
            <a:endParaRPr lang="pl-PL" dirty="0" smtClean="0"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2.     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W części pisemnej:</a:t>
            </a:r>
            <a:endParaRPr lang="pl-PL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         a</a:t>
            </a:r>
            <a:r>
              <a:rPr lang="pl-PL" b="1" dirty="0" smtClean="0">
                <a:cs typeface="Times New Roman" pitchFamily="18" charset="0"/>
              </a:rPr>
              <a:t>)      język polski,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         b</a:t>
            </a:r>
            <a:r>
              <a:rPr lang="pl-PL" b="1" dirty="0" smtClean="0">
                <a:cs typeface="Times New Roman" pitchFamily="18" charset="0"/>
              </a:rPr>
              <a:t>)      język obcy nowożytny,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         c</a:t>
            </a:r>
            <a:r>
              <a:rPr lang="pl-PL" b="1" dirty="0" smtClean="0">
                <a:cs typeface="Times New Roman" pitchFamily="18" charset="0"/>
              </a:rPr>
              <a:t>)      matematyka;</a:t>
            </a:r>
          </a:p>
          <a:p>
            <a:pPr eaLnBrk="1" hangingPunct="1"/>
            <a:endParaRPr lang="pl-PL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12968" cy="4320480"/>
          </a:xfrm>
        </p:spPr>
        <p:txBody>
          <a:bodyPr/>
          <a:lstStyle/>
          <a:p>
            <a:pPr algn="l"/>
            <a:r>
              <a:rPr lang="pl-PL" sz="2800" dirty="0" smtClean="0"/>
              <a:t>Absolwent ma </a:t>
            </a:r>
            <a:r>
              <a:rPr lang="pl-PL" sz="2800" b="1" dirty="0" smtClean="0">
                <a:solidFill>
                  <a:srgbClr val="FF0000"/>
                </a:solidFill>
              </a:rPr>
              <a:t>obowiązek przystąpić </a:t>
            </a:r>
            <a:r>
              <a:rPr lang="pl-PL" sz="2800" dirty="0" smtClean="0"/>
              <a:t>do części pisemnej egzaminu maturalnego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 </a:t>
            </a:r>
            <a:r>
              <a:rPr lang="pl-PL" sz="2800" b="1" dirty="0" smtClean="0">
                <a:solidFill>
                  <a:srgbClr val="FF0000"/>
                </a:solidFill>
              </a:rPr>
              <a:t>jednego przedmiotu dodatkowego </a:t>
            </a:r>
            <a:r>
              <a:rPr lang="pl-PL" sz="2800" dirty="0" smtClean="0"/>
              <a:t>na </a:t>
            </a:r>
            <a:r>
              <a:rPr lang="pl-PL" sz="2800" b="1" dirty="0" smtClean="0">
                <a:solidFill>
                  <a:srgbClr val="FF0000"/>
                </a:solidFill>
              </a:rPr>
              <a:t>poziomie rozszerzonym.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Absolwent ma również </a:t>
            </a:r>
            <a:r>
              <a:rPr lang="pl-PL" sz="2800" dirty="0" smtClean="0"/>
              <a:t>prawo </a:t>
            </a:r>
            <a:r>
              <a:rPr lang="pl-PL" sz="2800" dirty="0" smtClean="0"/>
              <a:t>przystąpić do </a:t>
            </a:r>
            <a:r>
              <a:rPr lang="pl-PL" sz="2800" dirty="0" smtClean="0"/>
              <a:t>części pisemnej egzaminu </a:t>
            </a:r>
            <a:r>
              <a:rPr lang="pl-PL" sz="2800" dirty="0" smtClean="0"/>
              <a:t>maturalnego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 </a:t>
            </a:r>
            <a:r>
              <a:rPr lang="pl-PL" sz="2800" dirty="0" smtClean="0"/>
              <a:t>nie więcej niż </a:t>
            </a:r>
            <a:r>
              <a:rPr lang="pl-PL" sz="2800" b="1" dirty="0" smtClean="0">
                <a:solidFill>
                  <a:srgbClr val="FF0000"/>
                </a:solidFill>
              </a:rPr>
              <a:t>pięciu przedmiotów dodatkowych </a:t>
            </a:r>
            <a:r>
              <a:rPr lang="pl-PL" sz="2800" dirty="0" smtClean="0"/>
              <a:t>na </a:t>
            </a:r>
            <a:r>
              <a:rPr lang="pl-PL" sz="2800" b="1" dirty="0" smtClean="0">
                <a:solidFill>
                  <a:srgbClr val="FF0000"/>
                </a:solidFill>
              </a:rPr>
              <a:t>poziomie rozszerzonym</a:t>
            </a:r>
            <a:endParaRPr lang="pl-PL" sz="28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013176"/>
            <a:ext cx="8458200" cy="1224136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W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części ustnej z:</a:t>
            </a:r>
            <a:endParaRPr lang="pl-PL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pl-PL" b="1" dirty="0" smtClean="0">
                <a:cs typeface="Times New Roman" pitchFamily="18" charset="0"/>
              </a:rPr>
              <a:t>języka obcego nowożytnego,</a:t>
            </a:r>
          </a:p>
          <a:p>
            <a:pPr eaLnBrk="1" hangingPunct="1"/>
            <a:endParaRPr lang="pl-P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6712"/>
          </a:xfrm>
        </p:spPr>
        <p:txBody>
          <a:bodyPr/>
          <a:lstStyle/>
          <a:p>
            <a:pPr eaLnBrk="1" hangingPunct="1"/>
            <a:r>
              <a:rPr lang="pl-PL" sz="3200" b="1" dirty="0" smtClean="0">
                <a:solidFill>
                  <a:srgbClr val="FF0000"/>
                </a:solidFill>
                <a:cs typeface="Times New Roman" pitchFamily="18" charset="0"/>
              </a:rPr>
              <a:t>W części pisemnej z: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8964613" cy="5943600"/>
          </a:xfrm>
        </p:spPr>
        <p:txBody>
          <a:bodyPr/>
          <a:lstStyle/>
          <a:p>
            <a:pPr marL="182563" indent="0" algn="just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biologii, 				chemii,</a:t>
            </a:r>
          </a:p>
          <a:p>
            <a:pPr marL="182563" indent="0" algn="just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filozofii, 				fizyki,</a:t>
            </a:r>
          </a:p>
          <a:p>
            <a:pPr marL="182563" indent="0" algn="just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geografii, 				historii,</a:t>
            </a:r>
          </a:p>
          <a:p>
            <a:pPr marL="182563" indent="0" algn="just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informatyki, 			języka polskiego,</a:t>
            </a:r>
          </a:p>
          <a:p>
            <a:pPr marL="182563" indent="0" algn="just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matematyki,			wiedzy o społeczeństwie,</a:t>
            </a: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języka obcego nowożytnego, </a:t>
            </a: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endParaRPr lang="pl-PL" sz="2800" b="1" dirty="0" smtClean="0">
              <a:cs typeface="Times New Roman" pitchFamily="18" charset="0"/>
            </a:endParaRP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języka łacińskiego i kultury antycznej,</a:t>
            </a: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historii sztuki,</a:t>
            </a: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historii muzyki, </a:t>
            </a: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język mniejszości narodowej lub etnicznej (łemkowski),</a:t>
            </a:r>
          </a:p>
          <a:p>
            <a:pPr indent="-160338" eaLnBrk="1" hangingPunct="1">
              <a:lnSpc>
                <a:spcPct val="90000"/>
              </a:lnSpc>
              <a:buFontTx/>
              <a:buNone/>
              <a:tabLst>
                <a:tab pos="182563" algn="l"/>
              </a:tabLst>
            </a:pPr>
            <a:r>
              <a:rPr lang="pl-PL" sz="2800" b="1" dirty="0" smtClean="0">
                <a:cs typeface="Times New Roman" pitchFamily="18" charset="0"/>
              </a:rPr>
              <a:t>Język regionalny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200" b="1" dirty="0" smtClean="0">
                <a:cs typeface="Times New Roman" pitchFamily="18" charset="0"/>
              </a:rPr>
              <a:t>Egzamin z </a:t>
            </a:r>
            <a:r>
              <a:rPr lang="pl-PL" sz="3200" b="1" dirty="0" smtClean="0">
                <a:solidFill>
                  <a:srgbClr val="FF0000"/>
                </a:solidFill>
                <a:cs typeface="Times New Roman" pitchFamily="18" charset="0"/>
              </a:rPr>
              <a:t>języka obcego nowożytnego </a:t>
            </a:r>
            <a:r>
              <a:rPr lang="pl-PL" sz="3200" b="1" dirty="0" smtClean="0">
                <a:cs typeface="Times New Roman" pitchFamily="18" charset="0"/>
              </a:rPr>
              <a:t>można zdawać z języków:</a:t>
            </a:r>
            <a:r>
              <a:rPr lang="pl-PL" dirty="0" smtClean="0">
                <a:cs typeface="Times New Roman" pitchFamily="18" charset="0"/>
              </a:rPr>
              <a:t>  </a:t>
            </a:r>
            <a:r>
              <a:rPr lang="pl-PL" dirty="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a)  </a:t>
            </a:r>
            <a:r>
              <a:rPr lang="pl-PL" dirty="0" smtClean="0">
                <a:cs typeface="Times New Roman" pitchFamily="18" charset="0"/>
              </a:rPr>
              <a:t>    </a:t>
            </a:r>
            <a:r>
              <a:rPr lang="pl-PL" b="1" dirty="0" smtClean="0">
                <a:cs typeface="Times New Roman" pitchFamily="18" charset="0"/>
              </a:rPr>
              <a:t>angielskiego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b)      francuskiego,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c)      hiszpańskiego,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d)      niemieckiego,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e)      rosyjskiego,</a:t>
            </a:r>
          </a:p>
          <a:p>
            <a:pPr algn="just"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>f)      włoskiego.</a:t>
            </a:r>
          </a:p>
          <a:p>
            <a:pPr eaLnBrk="1" hangingPunct="1"/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676400"/>
          </a:xfrm>
        </p:spPr>
        <p:txBody>
          <a:bodyPr/>
          <a:lstStyle/>
          <a:p>
            <a:pPr algn="l" eaLnBrk="1" hangingPunct="1"/>
            <a:r>
              <a:rPr lang="pl-PL" sz="3200" b="1" smtClean="0"/>
              <a:t/>
            </a:r>
            <a:br>
              <a:rPr lang="pl-PL" sz="3200" b="1" smtClean="0"/>
            </a:br>
            <a:endParaRPr lang="pl-PL" sz="3200" b="1" smtClean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981075"/>
            <a:ext cx="8712967" cy="4535488"/>
          </a:xfrm>
        </p:spPr>
        <p:txBody>
          <a:bodyPr/>
          <a:lstStyle/>
          <a:p>
            <a:pPr eaLnBrk="1" hangingPunct="1"/>
            <a:r>
              <a:rPr lang="pl-PL" b="1" dirty="0" smtClean="0">
                <a:cs typeface="Times New Roman" pitchFamily="18" charset="0"/>
              </a:rPr>
              <a:t>Egzamin maturalny z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przedmiotów obowiązkowych </a:t>
            </a:r>
            <a:r>
              <a:rPr lang="pl-PL" b="1" dirty="0" smtClean="0">
                <a:cs typeface="Times New Roman" pitchFamily="18" charset="0"/>
              </a:rPr>
              <a:t>jest zdawany na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poziomie podstawowym</a:t>
            </a:r>
            <a:r>
              <a:rPr lang="pl-PL" b="1" dirty="0" smtClean="0"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</a:pPr>
            <a:endParaRPr lang="pl-PL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pl-PL" b="1" dirty="0" smtClean="0">
              <a:cs typeface="Times New Roman" pitchFamily="18" charset="0"/>
            </a:endParaRPr>
          </a:p>
          <a:p>
            <a:pPr eaLnBrk="1" hangingPunct="1"/>
            <a:r>
              <a:rPr lang="pl-PL" b="1" dirty="0" smtClean="0">
                <a:cs typeface="Times New Roman" pitchFamily="18" charset="0"/>
              </a:rPr>
              <a:t>Egzamin z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przedmiotów dodatkowych </a:t>
            </a:r>
          </a:p>
          <a:p>
            <a:pPr eaLnBrk="1" hangingPunct="1"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    </a:t>
            </a:r>
            <a:r>
              <a:rPr lang="pl-PL" b="1" dirty="0" smtClean="0">
                <a:cs typeface="Times New Roman" pitchFamily="18" charset="0"/>
              </a:rPr>
              <a:t>może być zdawany wyłącznie na </a:t>
            </a:r>
          </a:p>
          <a:p>
            <a:pPr eaLnBrk="1" hangingPunct="1"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    poziomie rozszerzonym.</a:t>
            </a:r>
          </a:p>
          <a:p>
            <a:pPr eaLnBrk="1" hangingPunct="1"/>
            <a:endParaRPr lang="pl-PL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pl-PL" b="1" dirty="0" smtClean="0">
                <a:cs typeface="Times New Roman" pitchFamily="18" charset="0"/>
              </a:rPr>
              <a:t/>
            </a:r>
            <a:br>
              <a:rPr lang="pl-PL" b="1" dirty="0" smtClean="0">
                <a:cs typeface="Times New Roman" pitchFamily="18" charset="0"/>
              </a:rPr>
            </a:br>
            <a:endParaRPr lang="pl-PL" dirty="0" smtClean="0">
              <a:cs typeface="Times New Roman" pitchFamily="18" charset="0"/>
            </a:endParaRPr>
          </a:p>
          <a:p>
            <a:pPr algn="ctr" eaLnBrk="1" hangingPunct="1"/>
            <a:endParaRPr lang="pl-PL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4813"/>
            <a:ext cx="8534400" cy="2490787"/>
          </a:xfrm>
        </p:spPr>
        <p:txBody>
          <a:bodyPr/>
          <a:lstStyle/>
          <a:p>
            <a:pPr algn="l" eaLnBrk="1" hangingPunct="1"/>
            <a:r>
              <a:rPr lang="pl-PL" b="1" smtClean="0">
                <a:cs typeface="Times New Roman" pitchFamily="18" charset="0"/>
              </a:rPr>
              <a:t/>
            </a:r>
            <a:br>
              <a:rPr lang="pl-PL" b="1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/>
            </a:r>
            <a:br>
              <a:rPr lang="pl-PL" smtClean="0">
                <a:cs typeface="Times New Roman" pitchFamily="18" charset="0"/>
              </a:rPr>
            </a:br>
            <a:endParaRPr lang="pl-PL" smtClean="0"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44000" cy="633670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l-PL" b="1" dirty="0" smtClean="0">
                <a:cs typeface="Times New Roman" pitchFamily="18" charset="0"/>
              </a:rPr>
              <a:t>Egzamin maturalny </a:t>
            </a:r>
            <a:r>
              <a:rPr lang="pl-PL" dirty="0" smtClean="0">
                <a:cs typeface="Times New Roman" pitchFamily="18" charset="0"/>
              </a:rPr>
              <a:t>w części pisemnej z: </a:t>
            </a:r>
            <a:endParaRPr lang="pl-PL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języka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polskiego, matematyki,  </a:t>
            </a:r>
          </a:p>
          <a:p>
            <a:pPr indent="22225" eaLnBrk="1" hangingPunct="1">
              <a:lnSpc>
                <a:spcPct val="90000"/>
              </a:lnSpc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języka obcego nowożytnego,</a:t>
            </a:r>
          </a:p>
          <a:p>
            <a:pPr indent="22225" eaLnBrk="1" hangingPunct="1">
              <a:lnSpc>
                <a:spcPct val="90000"/>
              </a:lnSpc>
              <a:buNone/>
            </a:pPr>
            <a:r>
              <a:rPr lang="pl-PL" b="1" dirty="0" smtClean="0">
                <a:cs typeface="Times New Roman" pitchFamily="18" charset="0"/>
              </a:rPr>
              <a:t>który był zdawany jako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przedmiot obowiązkowy</a:t>
            </a:r>
          </a:p>
          <a:p>
            <a:pPr indent="22225" eaLnBrk="1" hangingPunct="1">
              <a:lnSpc>
                <a:spcPct val="90000"/>
              </a:lnSpc>
              <a:buNone/>
            </a:pPr>
            <a:r>
              <a:rPr lang="pl-PL" dirty="0" smtClean="0">
                <a:cs typeface="Times New Roman" pitchFamily="18" charset="0"/>
              </a:rPr>
              <a:t>może być zdawany </a:t>
            </a:r>
            <a:endParaRPr lang="pl-PL" dirty="0" smtClean="0">
              <a:cs typeface="Times New Roman" pitchFamily="18" charset="0"/>
            </a:endParaRPr>
          </a:p>
          <a:p>
            <a:pPr indent="22225" eaLnBrk="1" hangingPunct="1">
              <a:lnSpc>
                <a:spcPct val="90000"/>
              </a:lnSpc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przedmiot dodatkowy</a:t>
            </a:r>
            <a:r>
              <a:rPr lang="pl-PL" b="1" dirty="0" smtClean="0">
                <a:cs typeface="Times New Roman" pitchFamily="18" charset="0"/>
              </a:rPr>
              <a:t> </a:t>
            </a:r>
            <a:r>
              <a:rPr lang="pl-PL" dirty="0" smtClean="0">
                <a:cs typeface="Times New Roman" pitchFamily="18" charset="0"/>
              </a:rPr>
              <a:t>na </a:t>
            </a:r>
            <a:r>
              <a:rPr lang="pl-PL" b="1" dirty="0" smtClean="0">
                <a:cs typeface="Times New Roman" pitchFamily="18" charset="0"/>
              </a:rPr>
              <a:t>poziomie rozszerzonym </a:t>
            </a:r>
          </a:p>
          <a:p>
            <a:pPr indent="22225">
              <a:buNone/>
            </a:pPr>
            <a:endParaRPr lang="pl-PL" dirty="0" smtClean="0"/>
          </a:p>
          <a:p>
            <a:r>
              <a:rPr lang="pl-PL" dirty="0" smtClean="0"/>
              <a:t>Dla egzaminu maturalnego w </a:t>
            </a:r>
            <a:r>
              <a:rPr lang="pl-PL" b="1" dirty="0" smtClean="0">
                <a:solidFill>
                  <a:srgbClr val="FF0000"/>
                </a:solidFill>
              </a:rPr>
              <a:t>części ustnej </a:t>
            </a:r>
          </a:p>
          <a:p>
            <a:pPr>
              <a:buNone/>
            </a:pPr>
            <a:r>
              <a:rPr lang="pl-PL" b="1" dirty="0" smtClean="0">
                <a:solidFill>
                  <a:srgbClr val="FF0000"/>
                </a:solidFill>
              </a:rPr>
              <a:t>    </a:t>
            </a:r>
            <a:r>
              <a:rPr lang="pl-PL" dirty="0" smtClean="0"/>
              <a:t>z przedmiotów dodatkowych </a:t>
            </a:r>
            <a:r>
              <a:rPr lang="pl-PL" b="1" dirty="0" smtClean="0">
                <a:solidFill>
                  <a:srgbClr val="FF0000"/>
                </a:solidFill>
              </a:rPr>
              <a:t>nie określa się poziomu egzaminu</a:t>
            </a:r>
            <a:r>
              <a:rPr lang="pl-PL" dirty="0" smtClean="0"/>
              <a:t>. </a:t>
            </a:r>
            <a:endParaRPr lang="pl-PL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pl-PL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pl-PL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pl-PL" b="1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pl-PL" b="1" dirty="0" smtClean="0">
                <a:solidFill>
                  <a:srgbClr val="FF0000"/>
                </a:solidFill>
              </a:rPr>
              <a:t>Egzamin ustny z języka polskiego:</a:t>
            </a:r>
          </a:p>
          <a:p>
            <a:r>
              <a:rPr lang="pl-PL" dirty="0" smtClean="0"/>
              <a:t>Zdający losuje zadanie egzaminacyjne składające się z tekstu kultury oraz odnoszącego się do niego polecenia i ma nie więcej niż </a:t>
            </a:r>
            <a:r>
              <a:rPr lang="pl-PL" b="1" dirty="0" smtClean="0"/>
              <a:t>15 minut </a:t>
            </a:r>
            <a:r>
              <a:rPr lang="pl-PL" dirty="0" smtClean="0"/>
              <a:t>na przygotowanie odpowiedzi. </a:t>
            </a:r>
          </a:p>
          <a:p>
            <a:pPr algn="ctr">
              <a:buNone/>
            </a:pPr>
            <a:r>
              <a:rPr lang="pl-PL" b="1" dirty="0" smtClean="0"/>
              <a:t>Egzamin </a:t>
            </a:r>
            <a:r>
              <a:rPr lang="pl-PL" dirty="0" smtClean="0"/>
              <a:t>trwa około </a:t>
            </a:r>
            <a:r>
              <a:rPr lang="pl-PL" b="1" dirty="0" smtClean="0"/>
              <a:t>15 minut </a:t>
            </a:r>
            <a:r>
              <a:rPr lang="pl-PL" dirty="0" smtClean="0"/>
              <a:t>i składa się </a:t>
            </a:r>
          </a:p>
          <a:p>
            <a:pPr algn="ctr">
              <a:buNone/>
            </a:pPr>
            <a:r>
              <a:rPr lang="pl-PL" dirty="0" smtClean="0"/>
              <a:t>z dwóch części: </a:t>
            </a:r>
          </a:p>
          <a:p>
            <a:r>
              <a:rPr lang="pl-PL" dirty="0" smtClean="0"/>
              <a:t>1) wypowiedzi monologowej zdającego dotyczącej wylosowanego polecenia, która trwa ok. </a:t>
            </a:r>
            <a:r>
              <a:rPr lang="pl-PL" b="1" dirty="0" smtClean="0"/>
              <a:t>10 minut</a:t>
            </a:r>
            <a:r>
              <a:rPr lang="pl-PL" dirty="0" smtClean="0"/>
              <a:t>; </a:t>
            </a:r>
          </a:p>
          <a:p>
            <a:r>
              <a:rPr lang="pl-PL" dirty="0" smtClean="0"/>
              <a:t>2) rozmowy zdającego z zespołem przedmiotowym dotyczącej tej wypowiedzi, która trwa ok. </a:t>
            </a:r>
            <a:r>
              <a:rPr lang="pl-PL" b="1" dirty="0" smtClean="0"/>
              <a:t>5 minut</a:t>
            </a:r>
            <a:r>
              <a:rPr lang="pl-PL" dirty="0" smtClean="0"/>
              <a:t>. </a:t>
            </a:r>
          </a:p>
          <a:p>
            <a:pPr>
              <a:buFont typeface="Wingdings" pitchFamily="2" charset="2"/>
              <a:buChar char="Ø"/>
            </a:pPr>
            <a:endParaRPr lang="pl-PL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52736"/>
          </a:xfrm>
        </p:spPr>
        <p:txBody>
          <a:bodyPr/>
          <a:lstStyle/>
          <a:p>
            <a:pPr eaLnBrk="1" hangingPunct="1"/>
            <a:r>
              <a:rPr lang="pl-PL" b="1" dirty="0" smtClean="0">
                <a:cs typeface="Times New Roman" pitchFamily="18" charset="0"/>
              </a:rPr>
              <a:t/>
            </a:r>
            <a:br>
              <a:rPr lang="pl-PL" b="1" dirty="0" smtClean="0">
                <a:cs typeface="Times New Roman" pitchFamily="18" charset="0"/>
              </a:rPr>
            </a:b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Terminy dla uczniów:</a:t>
            </a:r>
            <a:b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</a:br>
            <a:endParaRPr lang="pl-PL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736"/>
            <a:ext cx="8964488" cy="5616624"/>
          </a:xfrm>
        </p:spPr>
        <p:txBody>
          <a:bodyPr/>
          <a:lstStyle/>
          <a:p>
            <a:pPr marL="365125" indent="-365125" eaLnBrk="1" hangingPunct="1">
              <a:buFont typeface="Arial" pitchFamily="34" charset="0"/>
              <a:buChar char="•"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30 września 2019 r. </a:t>
            </a:r>
            <a:r>
              <a:rPr lang="pl-PL" b="1" dirty="0" smtClean="0">
                <a:cs typeface="Times New Roman" pitchFamily="18" charset="0"/>
              </a:rPr>
              <a:t>– złożenie: </a:t>
            </a:r>
          </a:p>
          <a:p>
            <a:pPr indent="22225" algn="just" eaLnBrk="1" hangingPunct="1">
              <a:buNone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wstępnej deklaracji </a:t>
            </a:r>
            <a:r>
              <a:rPr lang="pl-PL" b="1" dirty="0" smtClean="0">
                <a:cs typeface="Times New Roman" pitchFamily="18" charset="0"/>
              </a:rPr>
              <a:t>maturalnej;</a:t>
            </a:r>
          </a:p>
          <a:p>
            <a:pPr indent="22225" algn="just" eaLnBrk="1" hangingPunct="1">
              <a:buNone/>
            </a:pPr>
            <a:r>
              <a:rPr lang="pl-PL" b="1" dirty="0" smtClean="0">
                <a:cs typeface="Times New Roman" pitchFamily="18" charset="0"/>
              </a:rPr>
              <a:t>oryginału opinii lub orzeczenia;</a:t>
            </a:r>
          </a:p>
          <a:p>
            <a:pPr algn="just" eaLnBrk="1" hangingPunct="1"/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7 luty 2020 r. </a:t>
            </a:r>
            <a:r>
              <a:rPr lang="pl-PL" b="1" dirty="0" smtClean="0">
                <a:cs typeface="Times New Roman" pitchFamily="18" charset="0"/>
              </a:rPr>
              <a:t>– złożenie ostatecznej deklaracji maturalnej.</a:t>
            </a:r>
          </a:p>
          <a:p>
            <a:r>
              <a:rPr lang="pl-PL" b="1" dirty="0" smtClean="0">
                <a:solidFill>
                  <a:srgbClr val="FF0000"/>
                </a:solidFill>
              </a:rPr>
              <a:t>4 do 22 maja 2020 r. </a:t>
            </a:r>
            <a:r>
              <a:rPr lang="pl-PL" b="1" dirty="0" smtClean="0">
                <a:cs typeface="Times New Roman" pitchFamily="18" charset="0"/>
              </a:rPr>
              <a:t>– </a:t>
            </a:r>
            <a:r>
              <a:rPr lang="pl-PL" b="1" dirty="0" smtClean="0"/>
              <a:t>część ustna egzaminu maturalnego </a:t>
            </a:r>
            <a:r>
              <a:rPr lang="pl-PL" dirty="0" smtClean="0"/>
              <a:t>z języka obcego nowożytnego,</a:t>
            </a:r>
          </a:p>
          <a:p>
            <a:r>
              <a:rPr lang="pl-PL" b="1" dirty="0" smtClean="0">
                <a:solidFill>
                  <a:srgbClr val="FF0000"/>
                </a:solidFill>
              </a:rPr>
              <a:t>7 do 22 maja 2020 r. </a:t>
            </a:r>
            <a:r>
              <a:rPr lang="pl-PL" b="1" dirty="0" smtClean="0">
                <a:cs typeface="Times New Roman" pitchFamily="18" charset="0"/>
              </a:rPr>
              <a:t>– </a:t>
            </a:r>
            <a:r>
              <a:rPr lang="pl-PL" b="1" dirty="0" smtClean="0"/>
              <a:t>część ustna egzaminu maturalnego </a:t>
            </a:r>
            <a:r>
              <a:rPr lang="pl-PL" dirty="0" smtClean="0"/>
              <a:t>z języka polskiego.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">
      <a:dk1>
        <a:srgbClr val="000000"/>
      </a:dk1>
      <a:lt1>
        <a:srgbClr val="FF990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CAA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269</Words>
  <Application>Microsoft Office PowerPoint</Application>
  <PresentationFormat>Pokaz na ekranie (4:3)</PresentationFormat>
  <Paragraphs>75</Paragraphs>
  <Slides>14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Projekt domyślny</vt:lpstr>
      <vt:lpstr>Matura 2020</vt:lpstr>
      <vt:lpstr>   Egzamin maturalny składa się z części ustnej oraz części pisemnej. Egzamin maturalny obejmuje następujące przedmioty obowiązkowe: </vt:lpstr>
      <vt:lpstr>Absolwent ma obowiązek przystąpić do części pisemnej egzaminu maturalnego  z jednego przedmiotu dodatkowego na poziomie rozszerzonym.   Absolwent ma również prawo przystąpić do części pisemnej egzaminu maturalnego  z nie więcej niż pięciu przedmiotów dodatkowych na poziomie rozszerzonym</vt:lpstr>
      <vt:lpstr>W części pisemnej z:</vt:lpstr>
      <vt:lpstr>Egzamin z języka obcego nowożytnego można zdawać z języków:   </vt:lpstr>
      <vt:lpstr> </vt:lpstr>
      <vt:lpstr>  </vt:lpstr>
      <vt:lpstr>Slajd 8</vt:lpstr>
      <vt:lpstr> Terminy dla uczniów: </vt:lpstr>
      <vt:lpstr>Strony dla maturzystów</vt:lpstr>
      <vt:lpstr>Slajd 11</vt:lpstr>
      <vt:lpstr>Slajd 12</vt:lpstr>
      <vt:lpstr>Slajd 13</vt:lpstr>
      <vt:lpstr>Slajd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uzytkownik</dc:creator>
  <cp:lastModifiedBy>Arkadiusz Gryk</cp:lastModifiedBy>
  <cp:revision>132</cp:revision>
  <dcterms:created xsi:type="dcterms:W3CDTF">1601-01-01T00:00:00Z</dcterms:created>
  <dcterms:modified xsi:type="dcterms:W3CDTF">2019-09-17T06:34:15Z</dcterms:modified>
</cp:coreProperties>
</file>